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65" r:id="rId4"/>
    <p:sldId id="263" r:id="rId5"/>
    <p:sldId id="258" r:id="rId6"/>
    <p:sldId id="271" r:id="rId7"/>
    <p:sldId id="267" r:id="rId8"/>
    <p:sldId id="260" r:id="rId9"/>
    <p:sldId id="261" r:id="rId10"/>
    <p:sldId id="262" r:id="rId11"/>
    <p:sldId id="268" r:id="rId12"/>
    <p:sldId id="264" r:id="rId13"/>
    <p:sldId id="266" r:id="rId14"/>
    <p:sldId id="270" r:id="rId15"/>
    <p:sldId id="269" r:id="rId16"/>
    <p:sldId id="272" r:id="rId17"/>
    <p:sldId id="25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B9D62-3E61-4F5A-AF7C-0E4EA5559CA2}">
          <p14:sldIdLst>
            <p14:sldId id="257"/>
            <p14:sldId id="256"/>
            <p14:sldId id="265"/>
            <p14:sldId id="263"/>
            <p14:sldId id="258"/>
            <p14:sldId id="271"/>
            <p14:sldId id="267"/>
            <p14:sldId id="260"/>
            <p14:sldId id="261"/>
            <p14:sldId id="262"/>
            <p14:sldId id="268"/>
            <p14:sldId id="264"/>
            <p14:sldId id="266"/>
          </p14:sldIdLst>
        </p14:section>
        <p14:section name="GRAVEYARD" id="{AA0BD59A-F08C-4686-AFF2-A4D462449AFB}">
          <p14:sldIdLst>
            <p14:sldId id="270"/>
            <p14:sldId id="269"/>
            <p14:sldId id="272"/>
            <p14:sldId id="25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74" autoAdjust="0"/>
  </p:normalViewPr>
  <p:slideViewPr>
    <p:cSldViewPr snapToGrid="0">
      <p:cViewPr varScale="1">
        <p:scale>
          <a:sx n="111" d="100"/>
          <a:sy n="111" d="100"/>
        </p:scale>
        <p:origin x="51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A50DC-271F-43AD-88D1-9049D203B123}" type="datetimeFigureOut">
              <a:rPr lang="en-AU" smtClean="0"/>
              <a:t>31/10/2021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F8095-2531-4F5A-8C79-7352E9CD91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871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is to discuss the weather in new York over the period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8095-2531-4F5A-8C79-7352E9CD913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22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is to discuss the weather in new York over the period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8095-2531-4F5A-8C79-7352E9CD913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85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is to discuss the weather in new York over the period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8095-2531-4F5A-8C79-7352E9CD913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00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0D460-B7A5-48A4-BFAC-D595077A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E5C2-019A-4054-BC99-1192A489E2B9}" type="datetimeFigureOut">
              <a:rPr lang="en-AU" smtClean="0"/>
              <a:t>31/10/2021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600C3-ABFE-469B-B500-FD840AD2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C1BE-BC7C-4D50-9474-C7CC5BC8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3D082-DF57-49C4-BA97-AC2A3485A407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AEEEF-9D66-43EE-839F-DC492601E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AD530C-14B0-42BD-95FE-C782F6C677EE}"/>
              </a:ext>
            </a:extLst>
          </p:cNvPr>
          <p:cNvSpPr/>
          <p:nvPr userDrawn="1"/>
        </p:nvSpPr>
        <p:spPr>
          <a:xfrm>
            <a:off x="0" y="0"/>
            <a:ext cx="12191999" cy="70104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256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79AF8-F3F0-4957-9AD0-66B4FFEE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37764-664F-4B7B-9630-1AA882F5C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0B2E-2EBE-45D8-B915-FFEFF8466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E5C2-019A-4054-BC99-1192A489E2B9}" type="datetimeFigureOut">
              <a:rPr lang="en-AU" smtClean="0"/>
              <a:t>31/10/2021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395E-08FA-433D-96F4-D59AE1A77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28EE-63EF-45D2-A9A1-6678E7FDB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3D082-DF57-49C4-BA97-AC2A3485A407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ABF0B-5328-445F-88B4-E852404957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5CB34C-A692-438B-BC4A-A0CE9B95A1A2}"/>
              </a:ext>
            </a:extLst>
          </p:cNvPr>
          <p:cNvSpPr/>
          <p:nvPr userDrawn="1"/>
        </p:nvSpPr>
        <p:spPr>
          <a:xfrm>
            <a:off x="0" y="0"/>
            <a:ext cx="12191999" cy="70104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69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eatheronline.com/developer/" TargetMode="External"/><Relationship Id="rId2" Type="http://schemas.openxmlformats.org/officeDocument/2006/relationships/hyperlink" Target="https://www.kaggle.com/fivethirtyeight/uber-pickups-in-new-york-city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3B648-0187-411F-AE39-5A2F7AFB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8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31FBA9-2F20-402B-BBB3-FE9B1CDA417B}"/>
              </a:ext>
            </a:extLst>
          </p:cNvPr>
          <p:cNvSpPr/>
          <p:nvPr/>
        </p:nvSpPr>
        <p:spPr>
          <a:xfrm>
            <a:off x="-1" y="0"/>
            <a:ext cx="12191999" cy="69780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51C10-A607-4935-9CC1-4B500E79D9B4}"/>
              </a:ext>
            </a:extLst>
          </p:cNvPr>
          <p:cNvSpPr txBox="1"/>
          <p:nvPr/>
        </p:nvSpPr>
        <p:spPr>
          <a:xfrm>
            <a:off x="277089" y="69334"/>
            <a:ext cx="11637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Fairweather pedestrians of the Big Apple.</a:t>
            </a:r>
          </a:p>
          <a:p>
            <a:pPr algn="ctr"/>
            <a:r>
              <a:rPr lang="en-US" sz="3600" i="1" dirty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 there a link between weather for hire car usage in New York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C2DD2-7FBB-4376-8DE6-FC2F73C9B8CD}"/>
              </a:ext>
            </a:extLst>
          </p:cNvPr>
          <p:cNvSpPr txBox="1"/>
          <p:nvPr/>
        </p:nvSpPr>
        <p:spPr>
          <a:xfrm>
            <a:off x="2313707" y="6419334"/>
            <a:ext cx="756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Group 5:  Pablo Crespo, Victoria Wise, </a:t>
            </a:r>
            <a:r>
              <a:rPr lang="en-AU" sz="1800" dirty="0" err="1"/>
              <a:t>Trushil</a:t>
            </a:r>
            <a:r>
              <a:rPr lang="en-AU" sz="1800" dirty="0"/>
              <a:t> Patel, Steve Moss </a:t>
            </a:r>
          </a:p>
        </p:txBody>
      </p:sp>
    </p:spTree>
    <p:extLst>
      <p:ext uri="{BB962C8B-B14F-4D97-AF65-F5344CB8AC3E}">
        <p14:creationId xmlns:p14="http://schemas.microsoft.com/office/powerpoint/2010/main" val="132855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8464491" y="786354"/>
            <a:ext cx="3481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Plot of total rides by Uber &amp; non-Uber FHV services between 1 July 2014 and 30 September 2014</a:t>
            </a:r>
          </a:p>
          <a:p>
            <a:r>
              <a:rPr lang="en-AU" sz="1400" dirty="0"/>
              <a:t>The symbols are colour coded by rainfall (mm) and the symbolised using the day of the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42F0-5F44-4667-B617-78FD6FD8CC48}"/>
              </a:ext>
            </a:extLst>
          </p:cNvPr>
          <p:cNvSpPr txBox="1"/>
          <p:nvPr/>
        </p:nvSpPr>
        <p:spPr>
          <a:xfrm>
            <a:off x="0" y="0"/>
            <a:ext cx="105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Total Uber &amp; non-Uber FHV rides per day and rainfall in New York between 1 July and 30 September 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C97C2-328C-4C69-997F-2FF3168A0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9052" r="9185" b="3976"/>
          <a:stretch/>
        </p:blipFill>
        <p:spPr>
          <a:xfrm>
            <a:off x="367042" y="446712"/>
            <a:ext cx="7973944" cy="63064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08A73-9027-4D25-8F5B-80C9F4F16F6F}"/>
              </a:ext>
            </a:extLst>
          </p:cNvPr>
          <p:cNvCxnSpPr>
            <a:cxnSpLocks/>
          </p:cNvCxnSpPr>
          <p:nvPr/>
        </p:nvCxnSpPr>
        <p:spPr>
          <a:xfrm flipV="1">
            <a:off x="5753967" y="6554929"/>
            <a:ext cx="0" cy="222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D793-3FD4-41F9-A3F5-D1D4B38C363A}"/>
              </a:ext>
            </a:extLst>
          </p:cNvPr>
          <p:cNvCxnSpPr>
            <a:cxnSpLocks/>
          </p:cNvCxnSpPr>
          <p:nvPr/>
        </p:nvCxnSpPr>
        <p:spPr>
          <a:xfrm flipV="1">
            <a:off x="3472543" y="6554929"/>
            <a:ext cx="0" cy="222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42DCB2-3950-4386-8FC6-D3221B91F74D}"/>
              </a:ext>
            </a:extLst>
          </p:cNvPr>
          <p:cNvSpPr txBox="1"/>
          <p:nvPr/>
        </p:nvSpPr>
        <p:spPr>
          <a:xfrm>
            <a:off x="1098438" y="6527640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July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1F7C3-6EFB-47D6-8806-D06733EDD792}"/>
              </a:ext>
            </a:extLst>
          </p:cNvPr>
          <p:cNvSpPr txBox="1"/>
          <p:nvPr/>
        </p:nvSpPr>
        <p:spPr>
          <a:xfrm>
            <a:off x="3792237" y="6519363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August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433B3-46F9-4AB0-8AE5-A420AF84CB74}"/>
              </a:ext>
            </a:extLst>
          </p:cNvPr>
          <p:cNvSpPr txBox="1"/>
          <p:nvPr/>
        </p:nvSpPr>
        <p:spPr>
          <a:xfrm>
            <a:off x="6486036" y="6511086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293704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DE42B32-0F94-4296-A9F2-8FD6B243A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r="7895" b="3779"/>
          <a:stretch/>
        </p:blipFill>
        <p:spPr>
          <a:xfrm>
            <a:off x="5803079" y="209020"/>
            <a:ext cx="2977740" cy="2882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B73DA3-9A7C-4B57-B04E-E31EE6B54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/>
          <a:stretch/>
        </p:blipFill>
        <p:spPr>
          <a:xfrm>
            <a:off x="8991371" y="173731"/>
            <a:ext cx="3072000" cy="2894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E4F3E-47FC-451D-8E77-840F2CD78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3" r="4918"/>
          <a:stretch/>
        </p:blipFill>
        <p:spPr>
          <a:xfrm>
            <a:off x="2819873" y="3663233"/>
            <a:ext cx="2920927" cy="2894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4495A-55FE-4DBD-8968-2392A55AD3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r="4075"/>
          <a:stretch/>
        </p:blipFill>
        <p:spPr>
          <a:xfrm>
            <a:off x="9090707" y="3651787"/>
            <a:ext cx="2946795" cy="2920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DAD09-8896-4E8C-874B-0539B312F040}"/>
              </a:ext>
            </a:extLst>
          </p:cNvPr>
          <p:cNvSpPr txBox="1"/>
          <p:nvPr/>
        </p:nvSpPr>
        <p:spPr>
          <a:xfrm>
            <a:off x="5803079" y="3102824"/>
            <a:ext cx="30146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100" i="1" dirty="0"/>
              <a:t>The r correlation coefficient of max temp and total rides is r=-0.204</a:t>
            </a:r>
            <a:endParaRPr lang="en-AU" sz="11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F033A-BD97-460B-A31B-7148D71B7518}"/>
              </a:ext>
            </a:extLst>
          </p:cNvPr>
          <p:cNvSpPr txBox="1"/>
          <p:nvPr/>
        </p:nvSpPr>
        <p:spPr>
          <a:xfrm>
            <a:off x="2725852" y="6569031"/>
            <a:ext cx="2967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 correlation coefficient of humidity and total rides is r=0.009</a:t>
            </a:r>
            <a:endParaRPr lang="en-AU" sz="11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73212-B41F-48B8-BBD7-22A039594EE1}"/>
              </a:ext>
            </a:extLst>
          </p:cNvPr>
          <p:cNvSpPr txBox="1"/>
          <p:nvPr/>
        </p:nvSpPr>
        <p:spPr>
          <a:xfrm>
            <a:off x="9100853" y="6557585"/>
            <a:ext cx="28721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100" i="1" dirty="0"/>
              <a:t>The r correlation coefficient of rainfall and total rides is r=-0.059</a:t>
            </a:r>
            <a:endParaRPr lang="en-AU" sz="11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DA676-3A16-4041-9B3E-F351052E624A}"/>
              </a:ext>
            </a:extLst>
          </p:cNvPr>
          <p:cNvSpPr txBox="1"/>
          <p:nvPr/>
        </p:nvSpPr>
        <p:spPr>
          <a:xfrm>
            <a:off x="8904548" y="3043013"/>
            <a:ext cx="32456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 correlation coefficient of cloud cover and total rides is r=0.082</a:t>
            </a:r>
            <a:endParaRPr lang="en-AU" sz="1100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F30830-7263-40F6-89BC-CF944E31A2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0" t="7529" r="8075" b="3572"/>
          <a:stretch/>
        </p:blipFill>
        <p:spPr>
          <a:xfrm>
            <a:off x="5847053" y="3651787"/>
            <a:ext cx="2991108" cy="2876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08EB54-123E-4FC7-9B27-F6749BCF9293}"/>
              </a:ext>
            </a:extLst>
          </p:cNvPr>
          <p:cNvSpPr txBox="1"/>
          <p:nvPr/>
        </p:nvSpPr>
        <p:spPr>
          <a:xfrm>
            <a:off x="5847051" y="6557585"/>
            <a:ext cx="29911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 correlation coefficient of UV Index and total rides is r=-0.182</a:t>
            </a:r>
            <a:endParaRPr lang="en-AU" sz="11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9BA92-CF3B-495C-BB86-9FD1E1E057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8277"/>
          <a:stretch/>
        </p:blipFill>
        <p:spPr>
          <a:xfrm>
            <a:off x="2709548" y="217738"/>
            <a:ext cx="2899768" cy="2946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F24FBF-8790-4DA4-8EC0-5A92E9E8258B}"/>
              </a:ext>
            </a:extLst>
          </p:cNvPr>
          <p:cNvSpPr txBox="1"/>
          <p:nvPr/>
        </p:nvSpPr>
        <p:spPr>
          <a:xfrm>
            <a:off x="2608552" y="3129821"/>
            <a:ext cx="32456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The r correlation coefficient of max temp and total Uber only rides is r=-0.210</a:t>
            </a:r>
            <a:endParaRPr lang="en-AU" sz="11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C6C794-A6C1-44BF-867C-1F93C0218B63}"/>
              </a:ext>
            </a:extLst>
          </p:cNvPr>
          <p:cNvSpPr txBox="1"/>
          <p:nvPr/>
        </p:nvSpPr>
        <p:spPr>
          <a:xfrm>
            <a:off x="2511377" y="144817"/>
            <a:ext cx="30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>
                <a:solidFill>
                  <a:schemeClr val="tx2">
                    <a:lumMod val="50000"/>
                  </a:schemeClr>
                </a:solidFill>
              </a:rPr>
              <a:t>Uber only rides vs max Temp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35B539-A7F2-4A36-9CCD-4FE9D69E8808}"/>
              </a:ext>
            </a:extLst>
          </p:cNvPr>
          <p:cNvSpPr txBox="1"/>
          <p:nvPr/>
        </p:nvSpPr>
        <p:spPr>
          <a:xfrm>
            <a:off x="5755815" y="144817"/>
            <a:ext cx="289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i="1">
                <a:solidFill>
                  <a:schemeClr val="tx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/>
              <a:t>All rides vs max Temp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88C5C3-6DCE-43BA-BCFE-9FB03F18F869}"/>
              </a:ext>
            </a:extLst>
          </p:cNvPr>
          <p:cNvSpPr txBox="1"/>
          <p:nvPr/>
        </p:nvSpPr>
        <p:spPr>
          <a:xfrm>
            <a:off x="2845814" y="3608708"/>
            <a:ext cx="2873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>
                <a:solidFill>
                  <a:schemeClr val="tx2">
                    <a:lumMod val="50000"/>
                  </a:schemeClr>
                </a:solidFill>
              </a:rPr>
              <a:t>All rides vs humidity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5EB52-D37E-4CE8-AF92-33ED3A20C05E}"/>
              </a:ext>
            </a:extLst>
          </p:cNvPr>
          <p:cNvSpPr txBox="1"/>
          <p:nvPr/>
        </p:nvSpPr>
        <p:spPr>
          <a:xfrm>
            <a:off x="6004780" y="3562771"/>
            <a:ext cx="2873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i="1">
                <a:solidFill>
                  <a:schemeClr val="tx2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/>
              <a:t>All rides vs UV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8AAACC-6862-4FCC-9957-7861EDD2A371}"/>
              </a:ext>
            </a:extLst>
          </p:cNvPr>
          <p:cNvSpPr txBox="1"/>
          <p:nvPr/>
        </p:nvSpPr>
        <p:spPr>
          <a:xfrm>
            <a:off x="9163673" y="3562771"/>
            <a:ext cx="2873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>
                <a:solidFill>
                  <a:schemeClr val="tx2">
                    <a:lumMod val="50000"/>
                  </a:schemeClr>
                </a:solidFill>
              </a:rPr>
              <a:t>All rides vs rainfall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0789D-15B1-4F78-B250-83CACA86C994}"/>
              </a:ext>
            </a:extLst>
          </p:cNvPr>
          <p:cNvSpPr txBox="1"/>
          <p:nvPr/>
        </p:nvSpPr>
        <p:spPr>
          <a:xfrm>
            <a:off x="9090455" y="100810"/>
            <a:ext cx="2873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600" b="1" dirty="0">
                <a:solidFill>
                  <a:schemeClr val="tx2">
                    <a:lumMod val="50000"/>
                  </a:schemeClr>
                </a:solidFill>
              </a:rPr>
              <a:t>All rides vs cloud cover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3FE333-2B42-4BA8-803E-641190E54863}"/>
              </a:ext>
            </a:extLst>
          </p:cNvPr>
          <p:cNvSpPr txBox="1"/>
          <p:nvPr/>
        </p:nvSpPr>
        <p:spPr>
          <a:xfrm>
            <a:off x="217520" y="144817"/>
            <a:ext cx="24052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2000" dirty="0"/>
              <a:t>Statistical Analysis</a:t>
            </a:r>
          </a:p>
          <a:p>
            <a:pPr marL="85725" indent="-85725" algn="l">
              <a:buFont typeface="+mj-lt"/>
              <a:buAutoNum type="arabicPeriod"/>
            </a:pPr>
            <a:r>
              <a:rPr lang="en-AU" sz="1200" dirty="0"/>
              <a:t>Calculated correlation coefficient</a:t>
            </a:r>
          </a:p>
          <a:p>
            <a:pPr marL="85725" indent="-85725" algn="l">
              <a:buFont typeface="+mj-lt"/>
              <a:buAutoNum type="arabicPeriod"/>
            </a:pPr>
            <a:r>
              <a:rPr lang="en-AU" sz="1200" dirty="0"/>
              <a:t>Scatter plots with regression line</a:t>
            </a:r>
          </a:p>
          <a:p>
            <a:pPr marL="85725" indent="-85725" algn="l">
              <a:buFont typeface="+mj-lt"/>
              <a:buAutoNum type="arabicPeriod"/>
            </a:pPr>
            <a:endParaRPr lang="en-AU" sz="1200" dirty="0"/>
          </a:p>
          <a:p>
            <a:pPr algn="l"/>
            <a:r>
              <a:rPr lang="en-AU" sz="1400" i="0" u="sng" dirty="0"/>
              <a:t>Conclusion from analysis</a:t>
            </a:r>
          </a:p>
          <a:p>
            <a:pPr algn="l"/>
            <a:r>
              <a:rPr lang="en-AU" sz="1400" i="0" dirty="0"/>
              <a:t>There is no correlation between number of daily rides and the weather for the time period investigated</a:t>
            </a:r>
          </a:p>
        </p:txBody>
      </p:sp>
    </p:spTree>
    <p:extLst>
      <p:ext uri="{BB962C8B-B14F-4D97-AF65-F5344CB8AC3E}">
        <p14:creationId xmlns:p14="http://schemas.microsoft.com/office/powerpoint/2010/main" val="293358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F49ED2-A00A-42DE-B292-2D58EB88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7648" r="5201" b="-711"/>
          <a:stretch/>
        </p:blipFill>
        <p:spPr>
          <a:xfrm>
            <a:off x="184079" y="705034"/>
            <a:ext cx="5957543" cy="2115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6973867" y="5994917"/>
            <a:ext cx="474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/>
              <a:t>https://www.nctq.org/dmsView/NYC_14-15_Calendar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3CC4-01BE-44E9-A0CA-FCB23414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070" y="555306"/>
            <a:ext cx="5322384" cy="5389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97E9F0-5BFD-4AA2-A2DD-3015D7E07E7A}"/>
              </a:ext>
            </a:extLst>
          </p:cNvPr>
          <p:cNvSpPr/>
          <p:nvPr/>
        </p:nvSpPr>
        <p:spPr>
          <a:xfrm>
            <a:off x="6586070" y="3429000"/>
            <a:ext cx="5262616" cy="2516233"/>
          </a:xfrm>
          <a:prstGeom prst="roundRect">
            <a:avLst>
              <a:gd name="adj" fmla="val 5288"/>
            </a:avLst>
          </a:prstGeom>
          <a:noFill/>
          <a:ln w="38100"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3FE096-8DCC-4554-BA61-4BE610CC28F1}"/>
              </a:ext>
            </a:extLst>
          </p:cNvPr>
          <p:cNvSpPr/>
          <p:nvPr/>
        </p:nvSpPr>
        <p:spPr>
          <a:xfrm>
            <a:off x="3897745" y="637309"/>
            <a:ext cx="1708186" cy="2262910"/>
          </a:xfrm>
          <a:prstGeom prst="roundRect">
            <a:avLst>
              <a:gd name="adj" fmla="val 7705"/>
            </a:avLst>
          </a:prstGeom>
          <a:noFill/>
          <a:ln w="38100">
            <a:solidFill>
              <a:srgbClr val="FF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743DB-46D4-4C06-B9FD-57E73112358F}"/>
              </a:ext>
            </a:extLst>
          </p:cNvPr>
          <p:cNvSpPr txBox="1"/>
          <p:nvPr/>
        </p:nvSpPr>
        <p:spPr>
          <a:xfrm>
            <a:off x="412326" y="4335429"/>
            <a:ext cx="58073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/>
              <a:t>School’s out……    no more</a:t>
            </a:r>
          </a:p>
          <a:p>
            <a:endParaRPr lang="en-AU" sz="2000" i="1" dirty="0"/>
          </a:p>
          <a:p>
            <a:endParaRPr lang="en-AU" sz="2000" i="1" dirty="0"/>
          </a:p>
          <a:p>
            <a:r>
              <a:rPr lang="en-AU" sz="2000" i="1" dirty="0"/>
              <a:t>Just maybe not the weather but school’s back</a:t>
            </a:r>
          </a:p>
          <a:p>
            <a:endParaRPr lang="en-AU" sz="2000" i="1" dirty="0"/>
          </a:p>
          <a:p>
            <a:r>
              <a:rPr lang="en-AU" sz="2000" dirty="0"/>
              <a:t>American summer school includes July and August, school starts in September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3D625-8100-4E52-B21C-CBD2067D1C0A}"/>
              </a:ext>
            </a:extLst>
          </p:cNvPr>
          <p:cNvSpPr txBox="1"/>
          <p:nvPr/>
        </p:nvSpPr>
        <p:spPr>
          <a:xfrm>
            <a:off x="0" y="0"/>
            <a:ext cx="105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Why the increase in Total Uber &amp; non-Uber FHV rides per day in early September 2014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6A4FB40-D6CD-4B50-859C-780E2AF0A033}"/>
              </a:ext>
            </a:extLst>
          </p:cNvPr>
          <p:cNvSpPr/>
          <p:nvPr/>
        </p:nvSpPr>
        <p:spPr>
          <a:xfrm rot="16200000">
            <a:off x="3916219" y="2068944"/>
            <a:ext cx="323272" cy="360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7E411B5-42DE-48B5-ABFF-4BFBFB2FD6AA}"/>
              </a:ext>
            </a:extLst>
          </p:cNvPr>
          <p:cNvCxnSpPr>
            <a:stCxn id="8" idx="1"/>
            <a:endCxn id="9" idx="2"/>
          </p:cNvCxnSpPr>
          <p:nvPr/>
        </p:nvCxnSpPr>
        <p:spPr>
          <a:xfrm rot="10800000">
            <a:off x="4751838" y="2900219"/>
            <a:ext cx="1834232" cy="1786898"/>
          </a:xfrm>
          <a:prstGeom prst="bentConnector2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6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F3AC09-A72C-45AF-B877-3D7999E6469E}"/>
              </a:ext>
            </a:extLst>
          </p:cNvPr>
          <p:cNvSpPr txBox="1"/>
          <p:nvPr/>
        </p:nvSpPr>
        <p:spPr>
          <a:xfrm>
            <a:off x="609600" y="670507"/>
            <a:ext cx="109727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u="sng" dirty="0"/>
              <a:t>Conclusions</a:t>
            </a:r>
            <a:r>
              <a:rPr lang="en-AU" sz="2400" b="1" dirty="0"/>
              <a:t>             </a:t>
            </a:r>
            <a:r>
              <a:rPr lang="en-AU" sz="1400" i="1" dirty="0">
                <a:solidFill>
                  <a:srgbClr val="FF0000"/>
                </a:solidFill>
              </a:rPr>
              <a:t>(just suggestions     what do you think?)</a:t>
            </a:r>
          </a:p>
          <a:p>
            <a:endParaRPr lang="en-AU" sz="1400" i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AU" dirty="0"/>
              <a:t>No correlation between Uber/non-</a:t>
            </a:r>
            <a:r>
              <a:rPr lang="en-AU" dirty="0" err="1"/>
              <a:t>UberFHV</a:t>
            </a:r>
            <a:r>
              <a:rPr lang="en-AU" dirty="0"/>
              <a:t> rides and weather in time period</a:t>
            </a:r>
          </a:p>
          <a:p>
            <a:pPr marL="342900" indent="-342900">
              <a:buFont typeface="+mj-lt"/>
              <a:buAutoNum type="alphaUcPeriod"/>
            </a:pPr>
            <a:r>
              <a:rPr lang="en-AU" dirty="0"/>
              <a:t>May be a product of not using a long enough time period</a:t>
            </a:r>
          </a:p>
          <a:p>
            <a:pPr marL="342900" indent="-342900">
              <a:buFont typeface="+mj-lt"/>
              <a:buAutoNum type="alphaUcPeriod"/>
            </a:pPr>
            <a:r>
              <a:rPr lang="en-AU" dirty="0"/>
              <a:t>Increase in Uber rides in early September</a:t>
            </a:r>
          </a:p>
          <a:p>
            <a:pPr marL="342900" indent="-342900">
              <a:buFont typeface="+mj-lt"/>
              <a:buAutoNum type="alphaUcPeriod"/>
            </a:pPr>
            <a:r>
              <a:rPr lang="en-AU" dirty="0"/>
              <a:t>Suggest this is a reflection of the end of school summer holidays with the start of 2014-2015 school term in NY on 4 September 2014</a:t>
            </a:r>
          </a:p>
          <a:p>
            <a:pPr marL="342900" indent="-342900">
              <a:buFont typeface="+mj-lt"/>
              <a:buAutoNum type="alphaUcPeriod"/>
            </a:pPr>
            <a:endParaRPr lang="en-AU" dirty="0"/>
          </a:p>
          <a:p>
            <a:pPr marL="342900" indent="-342900">
              <a:buFont typeface="+mj-lt"/>
              <a:buAutoNum type="alphaUcPeriod"/>
            </a:pPr>
            <a:endParaRPr lang="en-AU" dirty="0"/>
          </a:p>
          <a:p>
            <a:r>
              <a:rPr lang="en-AU" dirty="0"/>
              <a:t>Things we could have improved upon / learnings: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Ff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Cc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 err="1"/>
              <a:t>Vv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dd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25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1180C7-8BC6-4BB5-B9EF-F0A4080733A3}"/>
              </a:ext>
            </a:extLst>
          </p:cNvPr>
          <p:cNvSpPr txBox="1"/>
          <p:nvPr/>
        </p:nvSpPr>
        <p:spPr>
          <a:xfrm>
            <a:off x="2987234" y="2090172"/>
            <a:ext cx="54974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800" dirty="0"/>
              <a:t>EXTRAS – OLD SLIDES</a:t>
            </a:r>
          </a:p>
          <a:p>
            <a:pPr algn="ctr"/>
            <a:endParaRPr lang="en-AU" sz="4800" dirty="0"/>
          </a:p>
          <a:p>
            <a:pPr algn="ctr"/>
            <a:r>
              <a:rPr lang="en-AU" sz="9600" b="1" dirty="0">
                <a:solidFill>
                  <a:schemeClr val="accent2">
                    <a:lumMod val="50000"/>
                  </a:schemeClr>
                </a:solidFill>
                <a:latin typeface="Edwardian Script ITC" panose="030303020407070D0804" pitchFamily="66" charset="0"/>
              </a:rPr>
              <a:t>The graveyard</a:t>
            </a:r>
          </a:p>
        </p:txBody>
      </p:sp>
    </p:spTree>
    <p:extLst>
      <p:ext uri="{BB962C8B-B14F-4D97-AF65-F5344CB8AC3E}">
        <p14:creationId xmlns:p14="http://schemas.microsoft.com/office/powerpoint/2010/main" val="257460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F19B3-B62B-423A-A6DD-4960C287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4119" r="6224"/>
          <a:stretch/>
        </p:blipFill>
        <p:spPr>
          <a:xfrm>
            <a:off x="173965" y="360882"/>
            <a:ext cx="5326163" cy="1998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44F89-B51E-46B9-B6C2-67E6035272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r="4744"/>
          <a:stretch/>
        </p:blipFill>
        <p:spPr>
          <a:xfrm>
            <a:off x="6518894" y="360882"/>
            <a:ext cx="5499141" cy="2084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75E4-F32C-40F2-8927-6DDECB0EE4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5441" r="5671"/>
          <a:stretch/>
        </p:blipFill>
        <p:spPr>
          <a:xfrm>
            <a:off x="6489371" y="4774730"/>
            <a:ext cx="5420719" cy="1971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4AAE0-73FF-4842-A985-E6300AEA2D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441" r="4894"/>
          <a:stretch/>
        </p:blipFill>
        <p:spPr>
          <a:xfrm>
            <a:off x="189321" y="4937865"/>
            <a:ext cx="5411089" cy="1971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173965" y="451723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1072765" y="2602380"/>
            <a:ext cx="280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 max temperature vs rainfall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C640E-C03E-4BA7-862C-88C482A4228A}"/>
              </a:ext>
            </a:extLst>
          </p:cNvPr>
          <p:cNvSpPr txBox="1"/>
          <p:nvPr/>
        </p:nvSpPr>
        <p:spPr>
          <a:xfrm>
            <a:off x="7833136" y="254061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01D36-65BE-4BBA-97B0-10934690C317}"/>
              </a:ext>
            </a:extLst>
          </p:cNvPr>
          <p:cNvSpPr txBox="1"/>
          <p:nvPr/>
        </p:nvSpPr>
        <p:spPr>
          <a:xfrm>
            <a:off x="6808323" y="3107171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C540E-CE91-4BFB-A9CC-194F59BE1038}"/>
              </a:ext>
            </a:extLst>
          </p:cNvPr>
          <p:cNvSpPr txBox="1"/>
          <p:nvPr/>
        </p:nvSpPr>
        <p:spPr>
          <a:xfrm>
            <a:off x="1753014" y="-18437"/>
            <a:ext cx="756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weather in New York between 1 July and 30 September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AAA3C-EB80-4732-8ADD-031D11CB724D}"/>
              </a:ext>
            </a:extLst>
          </p:cNvPr>
          <p:cNvSpPr txBox="1"/>
          <p:nvPr/>
        </p:nvSpPr>
        <p:spPr>
          <a:xfrm>
            <a:off x="1875719" y="3994010"/>
            <a:ext cx="260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 53.2% of days had no rain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149A39-CDEC-447B-80F8-660F9A5A5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334" y="2582621"/>
            <a:ext cx="1296134" cy="14979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73D2FCC-95B0-4774-ABBB-88425A3E9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9573" y="2384278"/>
            <a:ext cx="3232854" cy="236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7E9C28-D041-48C9-BE87-3247FA76A67E}"/>
              </a:ext>
            </a:extLst>
          </p:cNvPr>
          <p:cNvSpPr txBox="1"/>
          <p:nvPr/>
        </p:nvSpPr>
        <p:spPr>
          <a:xfrm>
            <a:off x="8440433" y="4301834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</p:spTree>
    <p:extLst>
      <p:ext uri="{BB962C8B-B14F-4D97-AF65-F5344CB8AC3E}">
        <p14:creationId xmlns:p14="http://schemas.microsoft.com/office/powerpoint/2010/main" val="313443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FE1F5D-01E6-4151-8DA5-8180B5BB6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11313" r="9495" b="4647"/>
          <a:stretch/>
        </p:blipFill>
        <p:spPr>
          <a:xfrm>
            <a:off x="196127" y="547254"/>
            <a:ext cx="7648004" cy="5763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8054108" y="786354"/>
            <a:ext cx="35744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Plot of total rides by non-Uber FHV services between 1 July 2014 and 30 September 2014</a:t>
            </a:r>
          </a:p>
          <a:p>
            <a:r>
              <a:rPr lang="en-AU" sz="1400" dirty="0"/>
              <a:t>The symbols are colour coded by maximum temperature (C) and the symbolised using the weather description for that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42F0-5F44-4667-B617-78FD6FD8CC48}"/>
              </a:ext>
            </a:extLst>
          </p:cNvPr>
          <p:cNvSpPr txBox="1"/>
          <p:nvPr/>
        </p:nvSpPr>
        <p:spPr>
          <a:xfrm>
            <a:off x="1357745" y="-18437"/>
            <a:ext cx="105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Total non-Uber FHV rides per day and weather in New York between 1 July and 30 September 2014</a:t>
            </a:r>
          </a:p>
        </p:txBody>
      </p:sp>
    </p:spTree>
    <p:extLst>
      <p:ext uri="{BB962C8B-B14F-4D97-AF65-F5344CB8AC3E}">
        <p14:creationId xmlns:p14="http://schemas.microsoft.com/office/powerpoint/2010/main" val="220717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B91E2B-77CA-4E8C-8553-8F7B7E1CD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9024" r="7239" b="5185"/>
          <a:stretch/>
        </p:blipFill>
        <p:spPr>
          <a:xfrm>
            <a:off x="75750" y="294455"/>
            <a:ext cx="5345996" cy="4492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885E1-C928-4779-89CC-04E8CC1D3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8619" r="8251" b="5589"/>
          <a:stretch/>
        </p:blipFill>
        <p:spPr>
          <a:xfrm>
            <a:off x="5861770" y="330852"/>
            <a:ext cx="6002604" cy="4444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F8FAC2-882A-4B1E-82C7-532F551415D5}"/>
              </a:ext>
            </a:extLst>
          </p:cNvPr>
          <p:cNvSpPr/>
          <p:nvPr/>
        </p:nvSpPr>
        <p:spPr>
          <a:xfrm rot="16200000">
            <a:off x="3617814" y="4716307"/>
            <a:ext cx="283670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DB6B5-DB7E-4FA0-A0A0-94A30C4042D1}"/>
              </a:ext>
            </a:extLst>
          </p:cNvPr>
          <p:cNvSpPr txBox="1"/>
          <p:nvPr/>
        </p:nvSpPr>
        <p:spPr>
          <a:xfrm>
            <a:off x="2743691" y="5059478"/>
            <a:ext cx="1829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What happens after the 4</a:t>
            </a:r>
            <a:r>
              <a:rPr lang="en-AU" sz="1400" i="1" baseline="30000" dirty="0"/>
              <a:t>th</a:t>
            </a:r>
            <a:r>
              <a:rPr lang="en-AU" sz="1400" i="1" dirty="0"/>
              <a:t> September 2014?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144CEF2-C05E-4B93-8DC8-5FC6C2C766EB}"/>
              </a:ext>
            </a:extLst>
          </p:cNvPr>
          <p:cNvSpPr/>
          <p:nvPr/>
        </p:nvSpPr>
        <p:spPr>
          <a:xfrm rot="16200000">
            <a:off x="10068457" y="4716309"/>
            <a:ext cx="283670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17729-A68E-4728-9EA4-3D8B81DC9453}"/>
              </a:ext>
            </a:extLst>
          </p:cNvPr>
          <p:cNvSpPr txBox="1"/>
          <p:nvPr/>
        </p:nvSpPr>
        <p:spPr>
          <a:xfrm>
            <a:off x="9194334" y="5059480"/>
            <a:ext cx="1829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What happens after the 4</a:t>
            </a:r>
            <a:r>
              <a:rPr lang="en-AU" sz="1400" i="1" baseline="30000" dirty="0"/>
              <a:t>th</a:t>
            </a:r>
            <a:r>
              <a:rPr lang="en-AU" sz="1400" i="1" dirty="0"/>
              <a:t> September 2014?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A1F22-E397-4C3F-9780-557989F07565}"/>
              </a:ext>
            </a:extLst>
          </p:cNvPr>
          <p:cNvSpPr txBox="1"/>
          <p:nvPr/>
        </p:nvSpPr>
        <p:spPr>
          <a:xfrm>
            <a:off x="1357745" y="-18437"/>
            <a:ext cx="1057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Total Uber &amp; non-Uber FHV rides per day and weather in New York between 1 July and 30 September 2014</a:t>
            </a:r>
          </a:p>
        </p:txBody>
      </p:sp>
    </p:spTree>
    <p:extLst>
      <p:ext uri="{BB962C8B-B14F-4D97-AF65-F5344CB8AC3E}">
        <p14:creationId xmlns:p14="http://schemas.microsoft.com/office/powerpoint/2010/main" val="337144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4E32F9-6EE0-4417-AA18-A0799684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5266"/>
          <a:stretch/>
        </p:blipFill>
        <p:spPr>
          <a:xfrm>
            <a:off x="6674367" y="4472355"/>
            <a:ext cx="5256753" cy="1974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3C619-C31E-4143-84B5-F05098771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" r="6193"/>
          <a:stretch/>
        </p:blipFill>
        <p:spPr>
          <a:xfrm>
            <a:off x="6422139" y="720751"/>
            <a:ext cx="5114327" cy="1974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CC9B96-47C5-48CE-8759-3227DC36B1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r="6364"/>
          <a:stretch/>
        </p:blipFill>
        <p:spPr>
          <a:xfrm>
            <a:off x="447529" y="4428827"/>
            <a:ext cx="5070106" cy="1950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53E387-93C2-46E3-96EF-E825CFA99B23}"/>
              </a:ext>
            </a:extLst>
          </p:cNvPr>
          <p:cNvSpPr txBox="1"/>
          <p:nvPr/>
        </p:nvSpPr>
        <p:spPr>
          <a:xfrm>
            <a:off x="350983" y="-18437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Uber and non-Uber FHV rides per day and weather in New York between 1 July and 30 September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586073" y="321882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1895354" y="6447775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5218837" y="269560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C640E-C03E-4BA7-862C-88C482A4228A}"/>
              </a:ext>
            </a:extLst>
          </p:cNvPr>
          <p:cNvSpPr txBox="1"/>
          <p:nvPr/>
        </p:nvSpPr>
        <p:spPr>
          <a:xfrm>
            <a:off x="7486366" y="6464711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01D36-65BE-4BBA-97B0-10934690C317}"/>
              </a:ext>
            </a:extLst>
          </p:cNvPr>
          <p:cNvSpPr txBox="1"/>
          <p:nvPr/>
        </p:nvSpPr>
        <p:spPr>
          <a:xfrm>
            <a:off x="7116177" y="3162045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E94E1-53AF-4FBB-B8A6-391153FC12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4033" r="6404"/>
          <a:stretch/>
        </p:blipFill>
        <p:spPr>
          <a:xfrm>
            <a:off x="543150" y="751068"/>
            <a:ext cx="5114268" cy="1944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73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6268D-64E8-4351-9743-D94C7552846B}"/>
              </a:ext>
            </a:extLst>
          </p:cNvPr>
          <p:cNvSpPr txBox="1"/>
          <p:nvPr/>
        </p:nvSpPr>
        <p:spPr>
          <a:xfrm>
            <a:off x="410921" y="235788"/>
            <a:ext cx="110847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Raw Data Source: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Uber and non-Uber vehicle rides in New York City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•Dataset from Uber Pickups in New York City by FiveThirtyEight (</a:t>
            </a:r>
            <a:r>
              <a:rPr lang="en-US" b="0" i="1" u="none" strike="noStrike" dirty="0">
                <a:solidFill>
                  <a:srgbClr val="1D1C1D"/>
                </a:solidFill>
                <a:effectLst/>
                <a:latin typeface="Slack-Lato"/>
                <a:hlinkClick r:id="rId2"/>
              </a:rPr>
              <a:t>https://www.kaggle.com/fivethirtyeight/uber-pickups-in-new-york-city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Uber rides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 4 files of raw data on pickups from Uber, separated by month, with detailed location information.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Non-Uber vehicle rides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 8 files of raw data on pickups from non-Uber for-hire vehicle (FHV) companies. The trip information varies by company, but can include day of trip, time of trip, pickup location, driver's for-hire license number, and vehicle's for-hire license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number.</a:t>
            </a:r>
            <a:r>
              <a:rPr lang="en-US" b="1" i="0" dirty="0" err="1">
                <a:solidFill>
                  <a:srgbClr val="1D1C1D"/>
                </a:solidFill>
                <a:effectLst/>
                <a:latin typeface="Slack-Lato"/>
              </a:rPr>
              <a:t>Historical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 Weather API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•Dataset from Weather API and Data for Businesses and Developers (</a:t>
            </a:r>
            <a:r>
              <a:rPr lang="en-US" b="0" i="1" u="none" strike="noStrike" dirty="0">
                <a:solidFill>
                  <a:srgbClr val="1D1C1D"/>
                </a:solidFill>
                <a:effectLst/>
                <a:latin typeface="Slack-Lato"/>
                <a:hlinkClick r:id="rId3"/>
              </a:rPr>
              <a:t>https://www.worldweatheronline.com/developer/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)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•Time frame requested from the Historical Weather API is between 1st July 2014 – 30th Sep 2014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•We have kept below data from the Historical Weather API for our project: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Average, Max, and Min temperature in Celsius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UV index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Precipitation by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millimetre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Weather description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Cloud cover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90927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6268D-64E8-4351-9743-D94C7552846B}"/>
              </a:ext>
            </a:extLst>
          </p:cNvPr>
          <p:cNvSpPr txBox="1"/>
          <p:nvPr/>
        </p:nvSpPr>
        <p:spPr>
          <a:xfrm>
            <a:off x="534553" y="339636"/>
            <a:ext cx="110847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Key stats</a:t>
            </a:r>
          </a:p>
          <a:p>
            <a:pPr algn="l"/>
            <a:r>
              <a:rPr lang="en-US" b="1" dirty="0">
                <a:solidFill>
                  <a:srgbClr val="1D1C1D"/>
                </a:solidFill>
                <a:latin typeface="Slack-Lato"/>
              </a:rPr>
              <a:t>Max, min, median of</a:t>
            </a:r>
          </a:p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Daily max temp</a:t>
            </a:r>
          </a:p>
          <a:p>
            <a:pPr algn="l"/>
            <a:r>
              <a:rPr lang="en-US" b="1" dirty="0">
                <a:solidFill>
                  <a:srgbClr val="1D1C1D"/>
                </a:solidFill>
                <a:latin typeface="Slack-Lato"/>
              </a:rPr>
              <a:t>Daily Rainfall</a:t>
            </a:r>
          </a:p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Daily humidity</a:t>
            </a:r>
          </a:p>
          <a:p>
            <a:pPr algn="l"/>
            <a:r>
              <a:rPr lang="en-US" b="1" dirty="0">
                <a:solidFill>
                  <a:srgbClr val="1D1C1D"/>
                </a:solidFill>
                <a:latin typeface="Slack-Lato"/>
              </a:rPr>
              <a:t>Daily cloud cover</a:t>
            </a:r>
          </a:p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Daily UV Index</a:t>
            </a:r>
          </a:p>
          <a:p>
            <a:pPr algn="l"/>
            <a:endParaRPr lang="en-US" b="1" dirty="0">
              <a:solidFill>
                <a:srgbClr val="1D1C1D"/>
              </a:solidFill>
              <a:latin typeface="Slack-Lato"/>
            </a:endParaRPr>
          </a:p>
          <a:p>
            <a:pPr algn="l"/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Number of non-Uber FHV rides in time period</a:t>
            </a:r>
          </a:p>
          <a:p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Number of Uber rides in time period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2441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9244668" y="629174"/>
            <a:ext cx="27096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Plot of the weather data for New York between 1 July 2014 and 30 September 2014</a:t>
            </a:r>
          </a:p>
          <a:p>
            <a:r>
              <a:rPr lang="en-AU" sz="1600" dirty="0"/>
              <a:t>Max temperature is shown on the y-axis, individual days on the x-axis</a:t>
            </a:r>
          </a:p>
          <a:p>
            <a:r>
              <a:rPr lang="en-AU" sz="1600" dirty="0"/>
              <a:t>The symbols are colour coded by maximum rainfall in mm (</a:t>
            </a:r>
            <a:r>
              <a:rPr lang="en-AU" sz="1600" dirty="0" err="1"/>
              <a:t>precipMM</a:t>
            </a:r>
            <a:r>
              <a:rPr lang="en-AU" sz="1600" dirty="0"/>
              <a:t>) and the symbolised using the weather description for that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C7451-3A53-4B2E-85F0-165B8E0F0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8220" r="8415" b="4840"/>
          <a:stretch/>
        </p:blipFill>
        <p:spPr>
          <a:xfrm>
            <a:off x="237688" y="288499"/>
            <a:ext cx="8863180" cy="6654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48097-B1D7-4C71-9C0C-1F708E196622}"/>
              </a:ext>
            </a:extLst>
          </p:cNvPr>
          <p:cNvSpPr txBox="1"/>
          <p:nvPr/>
        </p:nvSpPr>
        <p:spPr>
          <a:xfrm>
            <a:off x="1753014" y="-18437"/>
            <a:ext cx="756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weather in New York between 1 July and 30 September 2014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0716E-9A8B-4169-B9D5-620163FB55D2}"/>
              </a:ext>
            </a:extLst>
          </p:cNvPr>
          <p:cNvSpPr txBox="1"/>
          <p:nvPr/>
        </p:nvSpPr>
        <p:spPr>
          <a:xfrm>
            <a:off x="1222893" y="5083378"/>
            <a:ext cx="2749670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The mean daily max temperature is 26.0</a:t>
            </a:r>
          </a:p>
          <a:p>
            <a:r>
              <a:rPr lang="en-US" sz="1100" dirty="0"/>
              <a:t>The median daily max temperature is 26.0</a:t>
            </a:r>
          </a:p>
          <a:p>
            <a:r>
              <a:rPr lang="en-US" sz="1100" dirty="0"/>
              <a:t>The highest daily max temperature is 31.0</a:t>
            </a:r>
          </a:p>
          <a:p>
            <a:r>
              <a:rPr lang="en-US" sz="1100" dirty="0"/>
              <a:t>The lowest daily max temperature is 15.0</a:t>
            </a:r>
            <a:endParaRPr lang="en-AU" sz="11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1A2DC5-798A-4FD4-9FAC-C7188B23EFB7}"/>
              </a:ext>
            </a:extLst>
          </p:cNvPr>
          <p:cNvCxnSpPr/>
          <p:nvPr/>
        </p:nvCxnSpPr>
        <p:spPr>
          <a:xfrm flipV="1">
            <a:off x="6096000" y="6717957"/>
            <a:ext cx="0" cy="222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C201FB-99A8-458F-87D8-D15ECD988368}"/>
              </a:ext>
            </a:extLst>
          </p:cNvPr>
          <p:cNvCxnSpPr/>
          <p:nvPr/>
        </p:nvCxnSpPr>
        <p:spPr>
          <a:xfrm flipV="1">
            <a:off x="3529913" y="6709719"/>
            <a:ext cx="0" cy="222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758533-E89D-4CC9-A2B3-F8F9334E228D}"/>
              </a:ext>
            </a:extLst>
          </p:cNvPr>
          <p:cNvSpPr txBox="1"/>
          <p:nvPr/>
        </p:nvSpPr>
        <p:spPr>
          <a:xfrm>
            <a:off x="1147182" y="6682430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July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17B61-1E03-4E65-BA14-DE1964B04665}"/>
              </a:ext>
            </a:extLst>
          </p:cNvPr>
          <p:cNvSpPr txBox="1"/>
          <p:nvPr/>
        </p:nvSpPr>
        <p:spPr>
          <a:xfrm>
            <a:off x="3840981" y="6674153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August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E46D4-BFF1-428C-A30C-CF578E8F8B58}"/>
              </a:ext>
            </a:extLst>
          </p:cNvPr>
          <p:cNvSpPr txBox="1"/>
          <p:nvPr/>
        </p:nvSpPr>
        <p:spPr>
          <a:xfrm>
            <a:off x="6534780" y="6665876"/>
            <a:ext cx="1943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200" dirty="0"/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1062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F86803-C5D8-4F01-9A04-A79C31103A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6290" r="5872"/>
          <a:stretch/>
        </p:blipFill>
        <p:spPr>
          <a:xfrm>
            <a:off x="189321" y="3528462"/>
            <a:ext cx="8005310" cy="29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262FB-7FED-407D-8653-3234EA490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6497" r="6078"/>
          <a:stretch/>
        </p:blipFill>
        <p:spPr>
          <a:xfrm>
            <a:off x="173965" y="360882"/>
            <a:ext cx="8003587" cy="2928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4658142" y="649711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8271717" y="789790"/>
            <a:ext cx="280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 max temperature vs rainfall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C540E-CE91-4BFB-A9CC-194F59BE1038}"/>
              </a:ext>
            </a:extLst>
          </p:cNvPr>
          <p:cNvSpPr txBox="1"/>
          <p:nvPr/>
        </p:nvSpPr>
        <p:spPr>
          <a:xfrm>
            <a:off x="1753014" y="-18437"/>
            <a:ext cx="756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weather in New York between 1 July and 30 September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AAA3C-EB80-4732-8ADD-031D11CB724D}"/>
              </a:ext>
            </a:extLst>
          </p:cNvPr>
          <p:cNvSpPr txBox="1"/>
          <p:nvPr/>
        </p:nvSpPr>
        <p:spPr>
          <a:xfrm>
            <a:off x="8922146" y="4535374"/>
            <a:ext cx="260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 53.2% of days had no rain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3D2FCC-95B0-4774-ABBB-88425A3E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854" y="2040330"/>
            <a:ext cx="3232854" cy="236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7E9C28-D041-48C9-BE87-3247FA76A67E}"/>
              </a:ext>
            </a:extLst>
          </p:cNvPr>
          <p:cNvSpPr txBox="1"/>
          <p:nvPr/>
        </p:nvSpPr>
        <p:spPr>
          <a:xfrm>
            <a:off x="6096000" y="649988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C479A-5DE6-42ED-A5A4-7F0371190DD0}"/>
              </a:ext>
            </a:extLst>
          </p:cNvPr>
          <p:cNvSpPr txBox="1"/>
          <p:nvPr/>
        </p:nvSpPr>
        <p:spPr>
          <a:xfrm>
            <a:off x="8271717" y="1270888"/>
            <a:ext cx="21113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The mean daily  rain is 4.425</a:t>
            </a:r>
          </a:p>
          <a:p>
            <a:r>
              <a:rPr lang="en-US" dirty="0"/>
              <a:t>The median daily rain is 0.5</a:t>
            </a:r>
          </a:p>
          <a:p>
            <a:r>
              <a:rPr lang="en-US" dirty="0"/>
              <a:t>The highest daily rain is 49.7</a:t>
            </a:r>
          </a:p>
          <a:p>
            <a:r>
              <a:rPr lang="en-US" dirty="0"/>
              <a:t>The lowest daily rain is 0.0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192A69-AFA2-41D0-830F-E357917A074D}"/>
              </a:ext>
            </a:extLst>
          </p:cNvPr>
          <p:cNvSpPr txBox="1"/>
          <p:nvPr/>
        </p:nvSpPr>
        <p:spPr>
          <a:xfrm>
            <a:off x="8271717" y="5587112"/>
            <a:ext cx="2223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The mean daily  humidity is 76.6</a:t>
            </a:r>
          </a:p>
          <a:p>
            <a:r>
              <a:rPr lang="en-US" dirty="0"/>
              <a:t>The median daily humidity is 76.0</a:t>
            </a:r>
          </a:p>
          <a:p>
            <a:r>
              <a:rPr lang="en-US" dirty="0"/>
              <a:t>The highest daily humidity is 92.0</a:t>
            </a:r>
          </a:p>
          <a:p>
            <a:r>
              <a:rPr lang="en-US" dirty="0"/>
              <a:t>The lowest daily humidity is 62.0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552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1042C-0209-45DF-9960-250134C92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6120" r="6491"/>
          <a:stretch/>
        </p:blipFill>
        <p:spPr>
          <a:xfrm>
            <a:off x="173965" y="329196"/>
            <a:ext cx="8000167" cy="2962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90B29-A8B4-4873-BC91-733E4130D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6120" r="5774"/>
          <a:stretch/>
        </p:blipFill>
        <p:spPr>
          <a:xfrm>
            <a:off x="189321" y="3514481"/>
            <a:ext cx="8000167" cy="2942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4658142" y="649711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8271717" y="789790"/>
            <a:ext cx="280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 max temperature vs rainfall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C540E-CE91-4BFB-A9CC-194F59BE1038}"/>
              </a:ext>
            </a:extLst>
          </p:cNvPr>
          <p:cNvSpPr txBox="1"/>
          <p:nvPr/>
        </p:nvSpPr>
        <p:spPr>
          <a:xfrm>
            <a:off x="1753014" y="-18437"/>
            <a:ext cx="756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weather in New York between 1 July and 30 September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2AAA3C-EB80-4732-8ADD-031D11CB724D}"/>
              </a:ext>
            </a:extLst>
          </p:cNvPr>
          <p:cNvSpPr txBox="1"/>
          <p:nvPr/>
        </p:nvSpPr>
        <p:spPr>
          <a:xfrm>
            <a:off x="9241324" y="4469127"/>
            <a:ext cx="260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 53.2% of days had no rain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73D2FCC-95B0-4774-ABBB-88425A3E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854" y="2040330"/>
            <a:ext cx="3232854" cy="236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7E9C28-D041-48C9-BE87-3247FA76A67E}"/>
              </a:ext>
            </a:extLst>
          </p:cNvPr>
          <p:cNvSpPr txBox="1"/>
          <p:nvPr/>
        </p:nvSpPr>
        <p:spPr>
          <a:xfrm>
            <a:off x="8006090" y="641796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D8425-31D2-4383-9A10-E7116E2A4C9D}"/>
              </a:ext>
            </a:extLst>
          </p:cNvPr>
          <p:cNvSpPr txBox="1"/>
          <p:nvPr/>
        </p:nvSpPr>
        <p:spPr>
          <a:xfrm>
            <a:off x="8271717" y="1270888"/>
            <a:ext cx="30458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The mean daily  </a:t>
            </a:r>
            <a:r>
              <a:rPr lang="en-US" dirty="0" err="1"/>
              <a:t>uvIndex</a:t>
            </a:r>
            <a:r>
              <a:rPr lang="en-US" dirty="0"/>
              <a:t> is 5.56</a:t>
            </a:r>
          </a:p>
          <a:p>
            <a:r>
              <a:rPr lang="en-US" dirty="0"/>
              <a:t>The median daily </a:t>
            </a:r>
            <a:r>
              <a:rPr lang="en-US" dirty="0" err="1"/>
              <a:t>uvIndex</a:t>
            </a:r>
            <a:r>
              <a:rPr lang="en-US" dirty="0"/>
              <a:t> is 6.0</a:t>
            </a:r>
          </a:p>
          <a:p>
            <a:r>
              <a:rPr lang="en-US" dirty="0"/>
              <a:t>The highest daily </a:t>
            </a:r>
            <a:r>
              <a:rPr lang="en-US" dirty="0" err="1"/>
              <a:t>uvIndex</a:t>
            </a:r>
            <a:r>
              <a:rPr lang="en-US" dirty="0"/>
              <a:t> is 7.0</a:t>
            </a:r>
          </a:p>
          <a:p>
            <a:r>
              <a:rPr lang="en-US" dirty="0"/>
              <a:t>The lowest daily </a:t>
            </a:r>
            <a:r>
              <a:rPr lang="en-US" dirty="0" err="1"/>
              <a:t>uvIndex</a:t>
            </a:r>
            <a:r>
              <a:rPr lang="en-US" dirty="0"/>
              <a:t> is 3.0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DD15C-DC57-4134-9D40-316C3E2206CB}"/>
              </a:ext>
            </a:extLst>
          </p:cNvPr>
          <p:cNvSpPr txBox="1"/>
          <p:nvPr/>
        </p:nvSpPr>
        <p:spPr>
          <a:xfrm>
            <a:off x="8393164" y="5622018"/>
            <a:ext cx="28029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The mean daily  cloud cover is 26.0</a:t>
            </a:r>
          </a:p>
          <a:p>
            <a:r>
              <a:rPr lang="en-US" dirty="0"/>
              <a:t>The median daily cloud cover is 22.5</a:t>
            </a:r>
          </a:p>
          <a:p>
            <a:r>
              <a:rPr lang="en-US" dirty="0"/>
              <a:t>The highest daily cloud cover is 85.0</a:t>
            </a:r>
          </a:p>
          <a:p>
            <a:r>
              <a:rPr lang="en-US" dirty="0"/>
              <a:t>The lowest daily cloud cover is 0.0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83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23141AD4-CE9C-4899-B975-DE2227475BE0}"/>
              </a:ext>
            </a:extLst>
          </p:cNvPr>
          <p:cNvSpPr/>
          <p:nvPr/>
        </p:nvSpPr>
        <p:spPr>
          <a:xfrm rot="16200000">
            <a:off x="7932697" y="4521738"/>
            <a:ext cx="283670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CB697-F8A5-4E05-8BE3-1C35960B39E0}"/>
              </a:ext>
            </a:extLst>
          </p:cNvPr>
          <p:cNvSpPr txBox="1"/>
          <p:nvPr/>
        </p:nvSpPr>
        <p:spPr>
          <a:xfrm>
            <a:off x="7058574" y="4864909"/>
            <a:ext cx="182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What happens in early September 2014?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57CB4-092E-46AB-A646-7273FD5D3772}"/>
              </a:ext>
            </a:extLst>
          </p:cNvPr>
          <p:cNvSpPr txBox="1"/>
          <p:nvPr/>
        </p:nvSpPr>
        <p:spPr>
          <a:xfrm>
            <a:off x="353390" y="6374667"/>
            <a:ext cx="1148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weekday (5 day) – weekend (2 day) cyclicity in both the Uber rides and the total Uber and non-Uber FHV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19E8B-5D8B-4461-A696-38A338523883}"/>
              </a:ext>
            </a:extLst>
          </p:cNvPr>
          <p:cNvSpPr txBox="1"/>
          <p:nvPr/>
        </p:nvSpPr>
        <p:spPr>
          <a:xfrm>
            <a:off x="234892" y="-18437"/>
            <a:ext cx="1142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Uber and total rides (Uber and non-Uber FHV) in New York between 1 July and 30 September 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292AA-B8CD-4025-BD0A-5ECE630B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7648" r="5201" b="-711"/>
          <a:stretch/>
        </p:blipFill>
        <p:spPr>
          <a:xfrm>
            <a:off x="92363" y="350895"/>
            <a:ext cx="11915087" cy="42303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9C479-3044-4D94-BC2E-286958FF1523}"/>
              </a:ext>
            </a:extLst>
          </p:cNvPr>
          <p:cNvSpPr txBox="1"/>
          <p:nvPr/>
        </p:nvSpPr>
        <p:spPr>
          <a:xfrm>
            <a:off x="279711" y="4581237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mean daily # of Uber rides 28,842.73</a:t>
            </a:r>
          </a:p>
          <a:p>
            <a:r>
              <a:rPr lang="en-US" sz="1400" dirty="0"/>
              <a:t>The mean daily # of all rides 42,039.34</a:t>
            </a:r>
          </a:p>
          <a:p>
            <a:r>
              <a:rPr lang="en-US" sz="1400" dirty="0"/>
              <a:t>The highest daily number of Uber rides is 43,205</a:t>
            </a:r>
          </a:p>
          <a:p>
            <a:r>
              <a:rPr lang="en-US" sz="1400" dirty="0"/>
              <a:t>The lowest daily number of Uber rides is 10,890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000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F86AD-EC6E-444F-B4C1-DDA7A79E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t="8754" r="8284"/>
          <a:stretch/>
        </p:blipFill>
        <p:spPr>
          <a:xfrm>
            <a:off x="165600" y="438559"/>
            <a:ext cx="5302325" cy="5675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1418218" y="6120499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4590762" y="6163224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5657418" y="6382109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C640E-C03E-4BA7-862C-88C482A4228A}"/>
              </a:ext>
            </a:extLst>
          </p:cNvPr>
          <p:cNvSpPr txBox="1"/>
          <p:nvPr/>
        </p:nvSpPr>
        <p:spPr>
          <a:xfrm>
            <a:off x="8326876" y="6394816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01D36-65BE-4BBA-97B0-10934690C317}"/>
              </a:ext>
            </a:extLst>
          </p:cNvPr>
          <p:cNvSpPr txBox="1"/>
          <p:nvPr/>
        </p:nvSpPr>
        <p:spPr>
          <a:xfrm>
            <a:off x="9745093" y="633478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FA312-AA27-4DA2-A54D-FE924C24FD1E}"/>
              </a:ext>
            </a:extLst>
          </p:cNvPr>
          <p:cNvSpPr txBox="1"/>
          <p:nvPr/>
        </p:nvSpPr>
        <p:spPr>
          <a:xfrm>
            <a:off x="234892" y="-18437"/>
            <a:ext cx="1142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Uber and total rides in New York between 1 July and 30 September 2014 versus the weather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0C49F-E42D-4468-A1D7-605503E2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4818" r="5063" b="-846"/>
          <a:stretch/>
        </p:blipFill>
        <p:spPr>
          <a:xfrm>
            <a:off x="5544363" y="438559"/>
            <a:ext cx="6525656" cy="2424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0D21B-8E1F-4F5F-84C8-61C8CEF41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6331" r="5317"/>
          <a:stretch/>
        </p:blipFill>
        <p:spPr>
          <a:xfrm>
            <a:off x="5544363" y="3688923"/>
            <a:ext cx="6475017" cy="2363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97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F569D7-A94C-4147-9B5A-16D86BE14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6989" r="6819"/>
          <a:stretch/>
        </p:blipFill>
        <p:spPr>
          <a:xfrm>
            <a:off x="6096000" y="443496"/>
            <a:ext cx="6064055" cy="2193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53E387-93C2-46E3-96EF-E825CFA99B23}"/>
              </a:ext>
            </a:extLst>
          </p:cNvPr>
          <p:cNvSpPr txBox="1"/>
          <p:nvPr/>
        </p:nvSpPr>
        <p:spPr>
          <a:xfrm>
            <a:off x="350983" y="-18437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i="1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AU" sz="1800" dirty="0"/>
              <a:t>Details of the Uber and non-Uber FHV rides per day and weather in New York between 1 July and 30 September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B4FBD-FD6B-420F-87DA-C4FBA6C76E82}"/>
              </a:ext>
            </a:extLst>
          </p:cNvPr>
          <p:cNvSpPr txBox="1"/>
          <p:nvPr/>
        </p:nvSpPr>
        <p:spPr>
          <a:xfrm>
            <a:off x="641491" y="290111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143F9-A125-4DA2-82E5-7DD34694D85E}"/>
              </a:ext>
            </a:extLst>
          </p:cNvPr>
          <p:cNvSpPr txBox="1"/>
          <p:nvPr/>
        </p:nvSpPr>
        <p:spPr>
          <a:xfrm>
            <a:off x="1775281" y="602356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61AE6-8F88-4F3A-8C09-555A2C0C93C5}"/>
              </a:ext>
            </a:extLst>
          </p:cNvPr>
          <p:cNvSpPr txBox="1"/>
          <p:nvPr/>
        </p:nvSpPr>
        <p:spPr>
          <a:xfrm>
            <a:off x="5218837" y="269560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C640E-C03E-4BA7-862C-88C482A4228A}"/>
              </a:ext>
            </a:extLst>
          </p:cNvPr>
          <p:cNvSpPr txBox="1"/>
          <p:nvPr/>
        </p:nvSpPr>
        <p:spPr>
          <a:xfrm>
            <a:off x="8825638" y="5979802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01D36-65BE-4BBA-97B0-10934690C317}"/>
              </a:ext>
            </a:extLst>
          </p:cNvPr>
          <p:cNvSpPr txBox="1"/>
          <p:nvPr/>
        </p:nvSpPr>
        <p:spPr>
          <a:xfrm>
            <a:off x="7236250" y="2773651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Plot of…..</a:t>
            </a:r>
          </a:p>
          <a:p>
            <a:r>
              <a:rPr lang="en-AU" sz="1400" dirty="0"/>
              <a:t>Shows 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ECCE7-8270-4C40-878E-3749E6699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5788" r="6289"/>
          <a:stretch/>
        </p:blipFill>
        <p:spPr>
          <a:xfrm>
            <a:off x="31945" y="444224"/>
            <a:ext cx="6106869" cy="2222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1E6F0-0836-4BD8-8EAA-94C5A0E9CE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5788" r="6212"/>
          <a:stretch/>
        </p:blipFill>
        <p:spPr>
          <a:xfrm>
            <a:off x="6096000" y="3792826"/>
            <a:ext cx="6060584" cy="22054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042B29-6D15-41A2-8996-0C8AD0DC5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t="6989" r="6439"/>
          <a:stretch/>
        </p:blipFill>
        <p:spPr>
          <a:xfrm>
            <a:off x="5903" y="3785806"/>
            <a:ext cx="6090097" cy="2193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28A932-F3C4-4B28-B382-A01947D92C0A}"/>
              </a:ext>
            </a:extLst>
          </p:cNvPr>
          <p:cNvSpPr txBox="1"/>
          <p:nvPr/>
        </p:nvSpPr>
        <p:spPr>
          <a:xfrm>
            <a:off x="535952" y="6590538"/>
            <a:ext cx="1147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i="1" dirty="0"/>
              <a:t>These are plots of the total Uber and non-Uber rides per day against, max daily temperature, rainfall (mm), UV Index and cloud cover</a:t>
            </a:r>
          </a:p>
        </p:txBody>
      </p:sp>
    </p:spTree>
    <p:extLst>
      <p:ext uri="{BB962C8B-B14F-4D97-AF65-F5344CB8AC3E}">
        <p14:creationId xmlns:p14="http://schemas.microsoft.com/office/powerpoint/2010/main" val="20999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1343</Words>
  <Application>Microsoft Office PowerPoint</Application>
  <PresentationFormat>Widescreen</PresentationFormat>
  <Paragraphs>180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Edwardian Script ITC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Moss</dc:creator>
  <cp:lastModifiedBy>Steve Moss</cp:lastModifiedBy>
  <cp:revision>16</cp:revision>
  <dcterms:created xsi:type="dcterms:W3CDTF">2021-10-30T08:43:23Z</dcterms:created>
  <dcterms:modified xsi:type="dcterms:W3CDTF">2021-10-31T13:55:25Z</dcterms:modified>
</cp:coreProperties>
</file>